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643" r:id="rId12"/>
    <p:sldId id="656" r:id="rId13"/>
    <p:sldId id="660" r:id="rId14"/>
    <p:sldId id="644" r:id="rId15"/>
    <p:sldId id="498" r:id="rId16"/>
    <p:sldId id="657" r:id="rId17"/>
    <p:sldId id="658" r:id="rId18"/>
    <p:sldId id="499" r:id="rId19"/>
    <p:sldId id="6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1"/>
  </p:normalViewPr>
  <p:slideViewPr>
    <p:cSldViewPr snapToGrid="0" snapToObjects="1">
      <p:cViewPr varScale="1">
        <p:scale>
          <a:sx n="95" d="100"/>
          <a:sy n="9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4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show you one showcase of failure of Fully connected </a:t>
            </a:r>
            <a:r>
              <a:rPr lang="en-US" dirty="0" err="1"/>
              <a:t>lstm</a:t>
            </a:r>
            <a:r>
              <a:rPr lang="en-US" dirty="0"/>
              <a:t> to analyze spatiotemporal data.</a:t>
            </a:r>
          </a:p>
          <a:p>
            <a:r>
              <a:rPr lang="en-US" dirty="0"/>
              <a:t>In my hurricane trajectory tracking problem, I tried to use fully connected </a:t>
            </a:r>
            <a:r>
              <a:rPr lang="en-US" dirty="0" err="1"/>
              <a:t>lstm</a:t>
            </a:r>
            <a:r>
              <a:rPr lang="en-US" dirty="0"/>
              <a:t> to follow trajectory of hurricane. </a:t>
            </a:r>
          </a:p>
          <a:p>
            <a:r>
              <a:rPr lang="en-US" dirty="0"/>
              <a:t>So, input is time series climate images containing hurricane, and output is coordinate of specific hurricane location. </a:t>
            </a:r>
          </a:p>
          <a:p>
            <a:r>
              <a:rPr lang="en-US" dirty="0"/>
              <a:t>And I found this tragic sad result. </a:t>
            </a:r>
          </a:p>
          <a:p>
            <a:r>
              <a:rPr lang="en-US" dirty="0"/>
              <a:t>This is mainly because fully connected </a:t>
            </a:r>
            <a:r>
              <a:rPr lang="en-US" dirty="0" err="1"/>
              <a:t>lstm</a:t>
            </a:r>
            <a:r>
              <a:rPr lang="en-US" dirty="0"/>
              <a:t> doesn’t have capability to capture spatial correlation in image like convolutional nets.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show you one showcase of failure of Fully connected </a:t>
            </a:r>
            <a:r>
              <a:rPr lang="en-US" dirty="0" err="1"/>
              <a:t>lstm</a:t>
            </a:r>
            <a:r>
              <a:rPr lang="en-US" dirty="0"/>
              <a:t> to analyze spatiotemporal data.</a:t>
            </a:r>
          </a:p>
          <a:p>
            <a:r>
              <a:rPr lang="en-US" dirty="0"/>
              <a:t>In my hurricane trajectory tracking problem, I tried to use fully connected </a:t>
            </a:r>
            <a:r>
              <a:rPr lang="en-US" dirty="0" err="1"/>
              <a:t>lstm</a:t>
            </a:r>
            <a:r>
              <a:rPr lang="en-US" dirty="0"/>
              <a:t> to follow trajectory of hurricane. </a:t>
            </a:r>
          </a:p>
          <a:p>
            <a:r>
              <a:rPr lang="en-US" dirty="0"/>
              <a:t>So, input is time series climate images containing hurricane, and output is coordinate of specific hurricane location. </a:t>
            </a:r>
          </a:p>
          <a:p>
            <a:r>
              <a:rPr lang="en-US" dirty="0"/>
              <a:t>And I found this tragic sad result. </a:t>
            </a:r>
          </a:p>
          <a:p>
            <a:r>
              <a:rPr lang="en-US" dirty="0"/>
              <a:t>This is mainly because fully connected </a:t>
            </a:r>
            <a:r>
              <a:rPr lang="en-US" dirty="0" err="1"/>
              <a:t>lstm</a:t>
            </a:r>
            <a:r>
              <a:rPr lang="en-US" dirty="0"/>
              <a:t> doesn’t have capability to capture spatial correlation in image like convolutional nets.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6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0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3.gif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Deep Learning application for time-series analysis and its application for climate science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D80CE-1D7D-B041-A7CB-2471C4EBDCE6}"/>
              </a:ext>
            </a:extLst>
          </p:cNvPr>
          <p:cNvSpPr txBox="1"/>
          <p:nvPr/>
        </p:nvSpPr>
        <p:spPr>
          <a:xfrm>
            <a:off x="914400" y="601884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Vanishing Gradient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82E09-B26E-3947-BB29-6388D873F9A7}"/>
              </a:ext>
            </a:extLst>
          </p:cNvPr>
          <p:cNvSpPr/>
          <p:nvPr/>
        </p:nvSpPr>
        <p:spPr>
          <a:xfrm>
            <a:off x="914400" y="17056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Basic problem of RNN: </a:t>
            </a:r>
          </a:p>
          <a:p>
            <a:r>
              <a:rPr lang="en-US" dirty="0"/>
              <a:t>Gradients propagated over many stages tend to vanish (most of the time) or explode (relatively rarely)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26953-54E9-464C-9B69-22B3CF4C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52" y="2778551"/>
            <a:ext cx="5704541" cy="39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96" y="236425"/>
            <a:ext cx="8596668" cy="1320800"/>
          </a:xfrm>
        </p:spPr>
        <p:txBody>
          <a:bodyPr/>
          <a:lstStyle/>
          <a:p>
            <a:r>
              <a:rPr lang="en-US" dirty="0"/>
              <a:t>Long Short Term Memory (LSTM)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25EDC-2DED-7E41-B143-F2EA55CA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1" r="55435"/>
          <a:stretch/>
        </p:blipFill>
        <p:spPr>
          <a:xfrm>
            <a:off x="5368705" y="2098477"/>
            <a:ext cx="4281362" cy="3747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2794A-4D6A-0144-8D38-442D4FAD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55"/>
          <a:stretch/>
        </p:blipFill>
        <p:spPr>
          <a:xfrm>
            <a:off x="443600" y="2584174"/>
            <a:ext cx="4564545" cy="18311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3522A-7024-5D4A-B024-37ED430A174E}"/>
              </a:ext>
            </a:extLst>
          </p:cNvPr>
          <p:cNvSpPr/>
          <p:nvPr/>
        </p:nvSpPr>
        <p:spPr>
          <a:xfrm>
            <a:off x="443600" y="1574889"/>
            <a:ext cx="1537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FC-LSTM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3E8049-70EF-7644-85AD-AC050683F253}"/>
              </a:ext>
            </a:extLst>
          </p:cNvPr>
          <p:cNvSpPr/>
          <p:nvPr/>
        </p:nvSpPr>
        <p:spPr>
          <a:xfrm>
            <a:off x="611596" y="6190400"/>
            <a:ext cx="7765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826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28" y="2357716"/>
            <a:ext cx="8596668" cy="2173941"/>
          </a:xfrm>
        </p:spPr>
        <p:txBody>
          <a:bodyPr/>
          <a:lstStyle/>
          <a:p>
            <a:r>
              <a:rPr lang="en-US" dirty="0"/>
              <a:t>Application for Climate Data</a:t>
            </a:r>
          </a:p>
        </p:txBody>
      </p:sp>
    </p:spTree>
    <p:extLst>
      <p:ext uri="{BB962C8B-B14F-4D97-AF65-F5344CB8AC3E}">
        <p14:creationId xmlns:p14="http://schemas.microsoft.com/office/powerpoint/2010/main" val="221993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1C33F-F536-594F-8E88-423767FB076B}"/>
              </a:ext>
            </a:extLst>
          </p:cNvPr>
          <p:cNvSpPr txBox="1"/>
          <p:nvPr/>
        </p:nvSpPr>
        <p:spPr>
          <a:xfrm>
            <a:off x="860868" y="175884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pure encoding-prediction structure is </a:t>
            </a:r>
            <a:r>
              <a:rPr lang="en-US" sz="2000" dirty="0">
                <a:solidFill>
                  <a:srgbClr val="FF0000"/>
                </a:solidFill>
              </a:rPr>
              <a:t>not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dealing with </a:t>
            </a:r>
            <a:r>
              <a:rPr lang="en-US" sz="2000" dirty="0">
                <a:solidFill>
                  <a:srgbClr val="FF0000"/>
                </a:solidFill>
              </a:rPr>
              <a:t>spatiotemporal data.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9943F-4E1B-A049-B59B-D1FA45E9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5"/>
          <a:stretch/>
        </p:blipFill>
        <p:spPr>
          <a:xfrm>
            <a:off x="1963118" y="3431339"/>
            <a:ext cx="4564545" cy="18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  </a:t>
            </a:r>
            <a:br>
              <a:rPr lang="en-US" dirty="0"/>
            </a:br>
            <a:r>
              <a:rPr lang="en-US" dirty="0"/>
              <a:t>: ConvLSTM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8EADE-6EC6-FC43-A8C4-A72E6C12D56F}"/>
              </a:ext>
            </a:extLst>
          </p:cNvPr>
          <p:cNvSpPr/>
          <p:nvPr/>
        </p:nvSpPr>
        <p:spPr bwMode="auto">
          <a:xfrm>
            <a:off x="1722780" y="2425148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75957-40DB-F840-90BF-22592779B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13" r="23044" b="17817"/>
          <a:stretch/>
        </p:blipFill>
        <p:spPr>
          <a:xfrm>
            <a:off x="543535" y="2398642"/>
            <a:ext cx="7036904" cy="2774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32A2E-E7C3-0D42-87BF-9E91528CD5BA}"/>
              </a:ext>
            </a:extLst>
          </p:cNvPr>
          <p:cNvSpPr/>
          <p:nvPr/>
        </p:nvSpPr>
        <p:spPr bwMode="auto">
          <a:xfrm>
            <a:off x="5523039" y="1520687"/>
            <a:ext cx="4114800" cy="1967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E06B-2820-1C43-B655-75784CA19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42" t="16432" b="49594"/>
          <a:stretch/>
        </p:blipFill>
        <p:spPr>
          <a:xfrm>
            <a:off x="5049078" y="1647089"/>
            <a:ext cx="4969566" cy="1610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2E3992-59B2-9E46-977D-E3FE707EA365}"/>
              </a:ext>
            </a:extLst>
          </p:cNvPr>
          <p:cNvSpPr txBox="1"/>
          <p:nvPr/>
        </p:nvSpPr>
        <p:spPr>
          <a:xfrm>
            <a:off x="843753" y="5148001"/>
            <a:ext cx="8132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and state at a timestep </a:t>
            </a:r>
            <a:r>
              <a:rPr lang="en-US" dirty="0">
                <a:solidFill>
                  <a:srgbClr val="FF0000"/>
                </a:solidFill>
              </a:rPr>
              <a:t>are 3-d tensors.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is used for both</a:t>
            </a:r>
            <a:r>
              <a:rPr lang="en-US" dirty="0">
                <a:solidFill>
                  <a:srgbClr val="FF0000"/>
                </a:solidFill>
              </a:rPr>
              <a:t> input-to-state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state-to-state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Conv-part: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spatial</a:t>
            </a:r>
            <a:r>
              <a:rPr lang="en-US" dirty="0"/>
              <a:t> information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LSTM-part: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temporal</a:t>
            </a:r>
            <a:r>
              <a:rPr lang="en-US" dirty="0"/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63014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97" y="309327"/>
            <a:ext cx="9182191" cy="716973"/>
          </a:xfrm>
          <a:effectLst/>
        </p:spPr>
        <p:txBody>
          <a:bodyPr>
            <a:noAutofit/>
          </a:bodyPr>
          <a:lstStyle/>
          <a:p>
            <a:r>
              <a:rPr lang="en-US" dirty="0"/>
              <a:t>Application of ConvLSTM for </a:t>
            </a:r>
            <a:br>
              <a:rPr lang="en-US" dirty="0"/>
            </a:br>
            <a:r>
              <a:rPr lang="en-US" dirty="0"/>
              <a:t>hurricane tracking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F7F4C-CECF-7E47-A412-84FFEA3F8525}"/>
              </a:ext>
            </a:extLst>
          </p:cNvPr>
          <p:cNvSpPr txBox="1"/>
          <p:nvPr/>
        </p:nvSpPr>
        <p:spPr>
          <a:xfrm>
            <a:off x="679175" y="1478917"/>
            <a:ext cx="916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 Spatiotemporal climate data taken from a physics based climate simulation.</a:t>
            </a:r>
          </a:p>
          <a:p>
            <a:pPr lvl="2"/>
            <a:r>
              <a:rPr lang="en-US" dirty="0"/>
              <a:t>	Spatial </a:t>
            </a:r>
            <a:r>
              <a:rPr lang="en-US" dirty="0">
                <a:solidFill>
                  <a:srgbClr val="FF0000"/>
                </a:solidFill>
              </a:rPr>
              <a:t>m x n x c grid </a:t>
            </a:r>
            <a:r>
              <a:rPr lang="en-US" dirty="0"/>
              <a:t>sequence of tensor </a:t>
            </a:r>
            <a:r>
              <a:rPr lang="en-US" dirty="0">
                <a:solidFill>
                  <a:srgbClr val="FF0000"/>
                </a:solidFill>
              </a:rPr>
              <a:t>(4D tensors)</a:t>
            </a:r>
            <a:r>
              <a:rPr lang="en-US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F7E42A-7C54-6346-BCE6-56FA68888EC4}"/>
              </a:ext>
            </a:extLst>
          </p:cNvPr>
          <p:cNvGrpSpPr/>
          <p:nvPr/>
        </p:nvGrpSpPr>
        <p:grpSpPr>
          <a:xfrm>
            <a:off x="553937" y="2446827"/>
            <a:ext cx="8672890" cy="1386866"/>
            <a:chOff x="172936" y="2670746"/>
            <a:chExt cx="8672890" cy="13868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20F054-CDE7-4946-ABF7-CF89F5F09674}"/>
                </a:ext>
              </a:extLst>
            </p:cNvPr>
            <p:cNvGrpSpPr/>
            <p:nvPr/>
          </p:nvGrpSpPr>
          <p:grpSpPr>
            <a:xfrm>
              <a:off x="172936" y="2670746"/>
              <a:ext cx="8672890" cy="1057150"/>
              <a:chOff x="172936" y="2670746"/>
              <a:chExt cx="8672890" cy="10571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3332AA-2688-EA4A-977F-F1303816F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018" b="51415"/>
              <a:stretch/>
            </p:blipFill>
            <p:spPr>
              <a:xfrm>
                <a:off x="318052" y="2670749"/>
                <a:ext cx="8527774" cy="827825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2F2C607-EB9F-7743-A76A-9FC316BE7A06}"/>
                  </a:ext>
                </a:extLst>
              </p:cNvPr>
              <p:cNvCxnSpPr/>
              <p:nvPr/>
            </p:nvCxnSpPr>
            <p:spPr>
              <a:xfrm>
                <a:off x="548031" y="3021495"/>
                <a:ext cx="0" cy="285357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28AC10-9831-604E-A37A-D573C8D6238C}"/>
                  </a:ext>
                </a:extLst>
              </p:cNvPr>
              <p:cNvSpPr/>
              <p:nvPr/>
            </p:nvSpPr>
            <p:spPr>
              <a:xfrm>
                <a:off x="172936" y="2670746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6CD7F7-D205-6346-BB46-5E1A583987B5}"/>
                  </a:ext>
                </a:extLst>
              </p:cNvPr>
              <p:cNvSpPr/>
              <p:nvPr/>
            </p:nvSpPr>
            <p:spPr>
              <a:xfrm>
                <a:off x="862048" y="3081565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m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47B6B4-7184-EE42-A63F-2BA7D7C639FC}"/>
                  </a:ext>
                </a:extLst>
              </p:cNvPr>
              <p:cNvSpPr/>
              <p:nvPr/>
            </p:nvSpPr>
            <p:spPr>
              <a:xfrm>
                <a:off x="1511405" y="2935792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318A4FB-06FF-B84A-BB11-1293C357C69B}"/>
                  </a:ext>
                </a:extLst>
              </p:cNvPr>
              <p:cNvCxnSpPr/>
              <p:nvPr/>
            </p:nvCxnSpPr>
            <p:spPr>
              <a:xfrm>
                <a:off x="675861" y="3438940"/>
                <a:ext cx="65598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1DAD555-6AC1-7B43-8184-CA69A9CBD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2135" y="3177360"/>
                <a:ext cx="423411" cy="261581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/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/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/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/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/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/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E495E2-4F6E-504B-8377-8AE80606614E}"/>
              </a:ext>
            </a:extLst>
          </p:cNvPr>
          <p:cNvSpPr txBox="1"/>
          <p:nvPr/>
        </p:nvSpPr>
        <p:spPr>
          <a:xfrm>
            <a:off x="652671" y="3897441"/>
            <a:ext cx="684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 Set of vectors of k coordinates of hurricane centers </a:t>
            </a:r>
            <a:br>
              <a:rPr lang="en-US" dirty="0"/>
            </a:br>
            <a:r>
              <a:rPr lang="en-US" dirty="0"/>
              <a:t>			existing in corresponding input image X</a:t>
            </a:r>
            <a:r>
              <a:rPr lang="en-US" baseline="-25000" dirty="0"/>
              <a:t>i </a:t>
            </a:r>
            <a:r>
              <a:rPr lang="en-US" dirty="0"/>
              <a:t>:</a:t>
            </a:r>
            <a:r>
              <a:rPr lang="en-US" baseline="-25000" dirty="0"/>
              <a:t> </a:t>
            </a:r>
            <a:r>
              <a:rPr lang="en-US" dirty="0"/>
              <a:t> 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FC7D98-83AC-D048-B2FF-56201549FC7D}"/>
              </a:ext>
            </a:extLst>
          </p:cNvPr>
          <p:cNvGrpSpPr/>
          <p:nvPr/>
        </p:nvGrpSpPr>
        <p:grpSpPr>
          <a:xfrm>
            <a:off x="6371192" y="4710369"/>
            <a:ext cx="3104116" cy="1671116"/>
            <a:chOff x="4877009" y="4974044"/>
            <a:chExt cx="3104116" cy="1671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55748C-EC82-0A45-9BBD-D26C2AE8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48" y="4974044"/>
              <a:ext cx="1451749" cy="13025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/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/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br>
                    <a:rPr lang="en-US" b="1" i="1" dirty="0">
                      <a:latin typeface="Cambria Math" panose="02040503050406030204" pitchFamily="18" charset="0"/>
                    </a:rPr>
                  </a:br>
                  <a:r>
                    <a:rPr lang="en-US" b="1" i="1" dirty="0">
                      <a:latin typeface="Cambria Math" panose="02040503050406030204" pitchFamily="18" charset="0"/>
                    </a:rPr>
                    <a:t>    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/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  <a:blipFill>
                  <a:blip r:embed="rId1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58B6F5-6B2C-184D-8396-B2A7AE6CFA5B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5764697" y="5614452"/>
              <a:ext cx="1090186" cy="28369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/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/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blipFill>
                <a:blip r:embed="rId15"/>
                <a:stretch>
                  <a:fillRect l="-2046" t="-7792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E7F6E5D-CE9F-F64C-AE2D-0274A72CD0D1}"/>
              </a:ext>
            </a:extLst>
          </p:cNvPr>
          <p:cNvSpPr/>
          <p:nvPr/>
        </p:nvSpPr>
        <p:spPr bwMode="auto">
          <a:xfrm>
            <a:off x="553937" y="4809759"/>
            <a:ext cx="5432734" cy="1302504"/>
          </a:xfrm>
          <a:prstGeom prst="rect">
            <a:avLst/>
          </a:prstGeom>
          <a:noFill/>
          <a:ln w="34925">
            <a:solidFill>
              <a:srgbClr val="FF0000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7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203DB52-9D33-754C-A725-157B81359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6" t="71972" r="59164" b="14436"/>
          <a:stretch/>
        </p:blipFill>
        <p:spPr>
          <a:xfrm>
            <a:off x="1145866" y="3215033"/>
            <a:ext cx="1931880" cy="121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51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dirty="0"/>
              <a:t>Problem Statement: Proposed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/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/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𝒎𝒙𝒏𝒙𝒄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/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/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335B15B-AADB-3C4B-8887-87C453869537}"/>
              </a:ext>
            </a:extLst>
          </p:cNvPr>
          <p:cNvSpPr txBox="1"/>
          <p:nvPr/>
        </p:nvSpPr>
        <p:spPr>
          <a:xfrm>
            <a:off x="533597" y="1710745"/>
            <a:ext cx="9099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 (number of object) </a:t>
            </a:r>
            <a:r>
              <a:rPr lang="en-US" dirty="0"/>
              <a:t>is not known previously.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Difficult to formulate output Y</a:t>
            </a:r>
            <a:r>
              <a:rPr lang="en-US" baseline="-25000" dirty="0"/>
              <a:t>i</a:t>
            </a:r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output Y</a:t>
            </a:r>
            <a:r>
              <a:rPr lang="en-US" baseline="-25000" dirty="0"/>
              <a:t>i </a:t>
            </a:r>
            <a:r>
              <a:rPr lang="en-US" dirty="0"/>
              <a:t>as density-map with same size of input X</a:t>
            </a:r>
            <a:r>
              <a:rPr lang="en-US" baseline="-25000" dirty="0"/>
              <a:t>i </a:t>
            </a:r>
            <a:r>
              <a:rPr lang="en-US" dirty="0"/>
              <a:t>(</a:t>
            </a:r>
            <a:r>
              <a:rPr lang="en-US" i="1" dirty="0"/>
              <a:t>mxn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3CC66-4E12-BC49-A125-79191845BB67}"/>
              </a:ext>
            </a:extLst>
          </p:cNvPr>
          <p:cNvSpPr/>
          <p:nvPr/>
        </p:nvSpPr>
        <p:spPr>
          <a:xfrm>
            <a:off x="454085" y="5834895"/>
            <a:ext cx="9393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problem as </a:t>
            </a:r>
            <a:r>
              <a:rPr lang="en-US" sz="2400" b="1" dirty="0">
                <a:solidFill>
                  <a:srgbClr val="FF0000"/>
                </a:solidFill>
              </a:rPr>
              <a:t>pixel-wise regression problem </a:t>
            </a:r>
            <a:r>
              <a:rPr lang="en-US" sz="2400" dirty="0"/>
              <a:t>from X to 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4E894-32E4-314E-86E7-C9DC1EDEB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6" t="9574" r="59156" b="76153"/>
          <a:stretch/>
        </p:blipFill>
        <p:spPr>
          <a:xfrm>
            <a:off x="6806451" y="3332403"/>
            <a:ext cx="1929384" cy="10945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06633C-2D5D-3B49-8C79-141DF68E0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21" t="72313" r="4778" b="13127"/>
          <a:stretch/>
        </p:blipFill>
        <p:spPr>
          <a:xfrm>
            <a:off x="927849" y="4539076"/>
            <a:ext cx="2456815" cy="1237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/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/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/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/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/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  <a:blipFill>
                <a:blip r:embed="rId12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36E996FA-7688-854F-B3B7-BE71BC1F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6" t="9651" r="9656" b="76330"/>
          <a:stretch/>
        </p:blipFill>
        <p:spPr>
          <a:xfrm>
            <a:off x="6884623" y="4569074"/>
            <a:ext cx="1798774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/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𝒎𝒙𝒏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B37CFADE-1477-CB45-A4E1-95C09E7EF71E}"/>
              </a:ext>
            </a:extLst>
          </p:cNvPr>
          <p:cNvSpPr/>
          <p:nvPr/>
        </p:nvSpPr>
        <p:spPr bwMode="auto">
          <a:xfrm>
            <a:off x="6166597" y="37785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079E0005-2CAE-1947-A49B-549AE1105976}"/>
              </a:ext>
            </a:extLst>
          </p:cNvPr>
          <p:cNvSpPr/>
          <p:nvPr/>
        </p:nvSpPr>
        <p:spPr bwMode="auto">
          <a:xfrm>
            <a:off x="6185647" y="48453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/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/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/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/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  <a:blipFill>
                <a:blip r:embed="rId1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/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740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Proposed Tracking Model using Conv-LSTM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9B15-2A9C-6347-9DF7-319E81AD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6" y="1309468"/>
            <a:ext cx="4254776" cy="4981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/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blipFill>
                <a:blip r:embed="rId4"/>
                <a:stretch>
                  <a:fillRect l="-1829" t="-7692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25BA80-B230-1E43-A96E-3D568154F900}"/>
              </a:ext>
            </a:extLst>
          </p:cNvPr>
          <p:cNvSpPr txBox="1"/>
          <p:nvPr/>
        </p:nvSpPr>
        <p:spPr>
          <a:xfrm>
            <a:off x="4941551" y="2681068"/>
            <a:ext cx="4153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f: Multi-layered Conv-LSTM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3-layered and 4-layered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Input-to-state, state-to-state kernel: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Input-size: 128x257x3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Output-size: 128x257x1 </a:t>
            </a:r>
            <a:br>
              <a:rPr lang="en-US" dirty="0"/>
            </a:br>
            <a:r>
              <a:rPr lang="en-US" dirty="0"/>
              <a:t>      (adopted filter with 3x1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Loss: pixel-wise MSE </a:t>
            </a:r>
            <a:r>
              <a:rPr lang="en-US" dirty="0"/>
              <a:t>btw </a:t>
            </a:r>
            <a:br>
              <a:rPr lang="en-US" dirty="0"/>
            </a:br>
            <a:r>
              <a:rPr lang="en-US" dirty="0"/>
              <a:t>           output and GT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60D0-E997-7246-8234-B5184ACC8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64" y="5309485"/>
            <a:ext cx="3981179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98" y="418273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Experimental Settings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E1BA7-D27D-A945-9798-01D6756CE16A}"/>
              </a:ext>
            </a:extLst>
          </p:cNvPr>
          <p:cNvSpPr txBox="1"/>
          <p:nvPr/>
        </p:nvSpPr>
        <p:spPr>
          <a:xfrm>
            <a:off x="407894" y="137862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20-year run (1996 to 2015) 3 hourly climate simulation data</a:t>
            </a:r>
            <a:br>
              <a:rPr lang="en-US" sz="1600" dirty="0"/>
            </a:b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CAM5 (Community atmospheric model v5)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Climate variables: zonal wind (U850), Meridional wind (V850), Precipitation (PRECT)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Time-steps: 10 </a:t>
            </a:r>
            <a:r>
              <a:rPr lang="en-US" sz="1600" dirty="0"/>
              <a:t>(30 hours)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Label: Ground-truth trajectories obtained from </a:t>
            </a:r>
            <a:r>
              <a:rPr lang="en-US" sz="1600" dirty="0">
                <a:solidFill>
                  <a:srgbClr val="FF0000"/>
                </a:solidFill>
              </a:rPr>
              <a:t>TECA (Toolkit got Extreme Climate 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Size of data: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160 degree (longitude) x 60 degree (latitude) collected from non-overlapping basins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Resolution: 2x2 down sample (~0.5 degree)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035DD-A132-EC42-8FEE-95D8BA6B60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087" y="3994059"/>
            <a:ext cx="5287617" cy="29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92" y="431720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Results</a:t>
            </a:r>
            <a:endParaRPr lang="en-US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E5949-F0C9-094D-B491-2FD6B3F7025B}"/>
              </a:ext>
            </a:extLst>
          </p:cNvPr>
          <p:cNvGrpSpPr/>
          <p:nvPr/>
        </p:nvGrpSpPr>
        <p:grpSpPr>
          <a:xfrm>
            <a:off x="268781" y="1892718"/>
            <a:ext cx="9230497" cy="4266293"/>
            <a:chOff x="-98313" y="1832499"/>
            <a:chExt cx="9230497" cy="42662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426D83-F42B-CA4D-A6AC-8A571784E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5"/>
            <a:stretch/>
          </p:blipFill>
          <p:spPr>
            <a:xfrm>
              <a:off x="-98313" y="1832499"/>
              <a:ext cx="9230497" cy="2398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C27F32-D464-6348-9017-766E526C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95" t="39686"/>
            <a:stretch/>
          </p:blipFill>
          <p:spPr>
            <a:xfrm>
              <a:off x="2771139" y="4365780"/>
              <a:ext cx="3565006" cy="17330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9D787EF-C9CA-B746-B7D2-9A6846333698}"/>
              </a:ext>
            </a:extLst>
          </p:cNvPr>
          <p:cNvSpPr/>
          <p:nvPr/>
        </p:nvSpPr>
        <p:spPr>
          <a:xfrm>
            <a:off x="899719" y="1446510"/>
            <a:ext cx="512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Results from conv-LSTM based tracking model</a:t>
            </a:r>
          </a:p>
        </p:txBody>
      </p:sp>
    </p:spTree>
    <p:extLst>
      <p:ext uri="{BB962C8B-B14F-4D97-AF65-F5344CB8AC3E}">
        <p14:creationId xmlns:p14="http://schemas.microsoft.com/office/powerpoint/2010/main" val="10806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ConvLSTM</a:t>
            </a:r>
          </a:p>
          <a:p>
            <a:r>
              <a:rPr lang="en-US" dirty="0"/>
              <a:t>Application of ConvLSTM for hurricane tracking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9145D-E38A-8B4F-B39E-43C95806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03" y="815009"/>
            <a:ext cx="7497815" cy="5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A8D9-8D75-1B4F-8E32-12BABB7E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2354"/>
            <a:ext cx="10917642" cy="5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5DCDE-936C-F745-B50D-225664FF9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8280"/>
          <a:stretch/>
        </p:blipFill>
        <p:spPr>
          <a:xfrm>
            <a:off x="0" y="455951"/>
            <a:ext cx="9628094" cy="574606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DEB3D-354A-7848-9286-BD522334C8EC}"/>
              </a:ext>
            </a:extLst>
          </p:cNvPr>
          <p:cNvGrpSpPr/>
          <p:nvPr/>
        </p:nvGrpSpPr>
        <p:grpSpPr>
          <a:xfrm>
            <a:off x="8178067" y="4233150"/>
            <a:ext cx="3682234" cy="1582238"/>
            <a:chOff x="5945860" y="3574247"/>
            <a:chExt cx="3682234" cy="158223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759013-6CF9-504B-B344-D9A15F6BBAC8}"/>
                </a:ext>
              </a:extLst>
            </p:cNvPr>
            <p:cNvCxnSpPr/>
            <p:nvPr/>
          </p:nvCxnSpPr>
          <p:spPr>
            <a:xfrm flipV="1">
              <a:off x="7776886" y="4639233"/>
              <a:ext cx="0" cy="282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5FF8AE-A33B-ED4E-8B5C-3CBDB855743E}"/>
                </a:ext>
              </a:extLst>
            </p:cNvPr>
            <p:cNvGrpSpPr/>
            <p:nvPr/>
          </p:nvGrpSpPr>
          <p:grpSpPr>
            <a:xfrm>
              <a:off x="5945860" y="3574247"/>
              <a:ext cx="3682234" cy="1582238"/>
              <a:chOff x="5945860" y="3574247"/>
              <a:chExt cx="3682234" cy="158223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9B85F0-96FA-6142-B798-5D484F2F016B}"/>
                  </a:ext>
                </a:extLst>
              </p:cNvPr>
              <p:cNvSpPr/>
              <p:nvPr/>
            </p:nvSpPr>
            <p:spPr>
              <a:xfrm>
                <a:off x="5945860" y="4155139"/>
                <a:ext cx="871804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RNN_t-1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BF6BBD-B8CF-6F4C-9637-6004371DE886}"/>
                  </a:ext>
                </a:extLst>
              </p:cNvPr>
              <p:cNvSpPr/>
              <p:nvPr/>
            </p:nvSpPr>
            <p:spPr>
              <a:xfrm>
                <a:off x="7454157" y="4155139"/>
                <a:ext cx="645459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/>
                  <a:t>RNN_t</a:t>
                </a:r>
                <a:endParaRPr lang="en-US" sz="1200" b="1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96FD127-F266-4548-819F-441EE903DD41}"/>
                  </a:ext>
                </a:extLst>
              </p:cNvPr>
              <p:cNvCxnSpPr/>
              <p:nvPr/>
            </p:nvCxnSpPr>
            <p:spPr>
              <a:xfrm>
                <a:off x="6817663" y="4397186"/>
                <a:ext cx="6364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62DB63-2391-C64B-A7EC-6B5FD3B05410}"/>
                  </a:ext>
                </a:extLst>
              </p:cNvPr>
              <p:cNvSpPr/>
              <p:nvPr/>
            </p:nvSpPr>
            <p:spPr>
              <a:xfrm>
                <a:off x="8745075" y="4155139"/>
                <a:ext cx="883019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RNN_t+1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30F36B0-B79B-904E-966D-CE973AA3CD6B}"/>
                  </a:ext>
                </a:extLst>
              </p:cNvPr>
              <p:cNvCxnSpPr/>
              <p:nvPr/>
            </p:nvCxnSpPr>
            <p:spPr>
              <a:xfrm>
                <a:off x="8099616" y="4397186"/>
                <a:ext cx="6364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B6356BB-C95D-C449-B0C3-8A6C4135EC62}"/>
                  </a:ext>
                </a:extLst>
              </p:cNvPr>
              <p:cNvCxnSpPr/>
              <p:nvPr/>
            </p:nvCxnSpPr>
            <p:spPr>
              <a:xfrm flipV="1">
                <a:off x="7767922" y="3877237"/>
                <a:ext cx="0" cy="2823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1DFFB9-BF84-9F49-B3DE-4E63842675E7}"/>
                  </a:ext>
                </a:extLst>
              </p:cNvPr>
              <p:cNvSpPr txBox="1"/>
              <p:nvPr/>
            </p:nvSpPr>
            <p:spPr>
              <a:xfrm>
                <a:off x="7611035" y="478715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t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527A7E-08EE-4040-BE15-3CB999B837F0}"/>
                  </a:ext>
                </a:extLst>
              </p:cNvPr>
              <p:cNvSpPr txBox="1"/>
              <p:nvPr/>
            </p:nvSpPr>
            <p:spPr>
              <a:xfrm>
                <a:off x="7606102" y="357424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t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EE3320-D75C-E147-AEBE-96374672538C}"/>
                  </a:ext>
                </a:extLst>
              </p:cNvPr>
              <p:cNvSpPr txBox="1"/>
              <p:nvPr/>
            </p:nvSpPr>
            <p:spPr>
              <a:xfrm>
                <a:off x="6943168" y="4428567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</a:t>
                </a:r>
                <a:r>
                  <a:rPr lang="en-US" baseline="-25000" dirty="0"/>
                  <a:t>t-1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46CDAD-D746-F54E-968C-C894416594B3}"/>
                  </a:ext>
                </a:extLst>
              </p:cNvPr>
              <p:cNvSpPr txBox="1"/>
              <p:nvPr/>
            </p:nvSpPr>
            <p:spPr>
              <a:xfrm>
                <a:off x="8184775" y="436581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h</a:t>
                </a:r>
                <a:r>
                  <a:rPr lang="en-US" baseline="-25000" dirty="0" err="1"/>
                  <a:t>t</a:t>
                </a:r>
                <a:endParaRPr lang="en-US" dirty="0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C48A0D0-DFA7-3B46-BAAD-3D592609C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67"/>
          <a:stretch/>
        </p:blipFill>
        <p:spPr>
          <a:xfrm>
            <a:off x="9516703" y="30077"/>
            <a:ext cx="1348749" cy="3307135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ADEF6896-3D0B-C34A-A043-A4FC8589B346}"/>
              </a:ext>
            </a:extLst>
          </p:cNvPr>
          <p:cNvSpPr/>
          <p:nvPr/>
        </p:nvSpPr>
        <p:spPr>
          <a:xfrm>
            <a:off x="9776795" y="3440099"/>
            <a:ext cx="500053" cy="62689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6B46F-39CD-E34E-A8D8-7DA677E98775}"/>
              </a:ext>
            </a:extLst>
          </p:cNvPr>
          <p:cNvSpPr txBox="1"/>
          <p:nvPr/>
        </p:nvSpPr>
        <p:spPr>
          <a:xfrm>
            <a:off x="8821271" y="348428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unrolling</a:t>
            </a:r>
          </a:p>
        </p:txBody>
      </p:sp>
    </p:spTree>
    <p:extLst>
      <p:ext uri="{BB962C8B-B14F-4D97-AF65-F5344CB8AC3E}">
        <p14:creationId xmlns:p14="http://schemas.microsoft.com/office/powerpoint/2010/main" val="362146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749FB-9713-EC4A-8FE1-786E10F4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463550"/>
            <a:ext cx="11836400" cy="593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D44096-51C2-554F-A718-311CCD86DCEB}"/>
              </a:ext>
            </a:extLst>
          </p:cNvPr>
          <p:cNvSpPr/>
          <p:nvPr/>
        </p:nvSpPr>
        <p:spPr>
          <a:xfrm>
            <a:off x="497541" y="1698797"/>
            <a:ext cx="3334871" cy="517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8CDFE9-9EE7-444D-8257-007E732F0FCB}"/>
              </a:ext>
            </a:extLst>
          </p:cNvPr>
          <p:cNvGrpSpPr/>
          <p:nvPr/>
        </p:nvGrpSpPr>
        <p:grpSpPr>
          <a:xfrm>
            <a:off x="177800" y="4448305"/>
            <a:ext cx="3654612" cy="1818023"/>
            <a:chOff x="5945860" y="3574247"/>
            <a:chExt cx="3682234" cy="1582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618A9A-C685-984B-A0AB-8F8805D6B884}"/>
                </a:ext>
              </a:extLst>
            </p:cNvPr>
            <p:cNvCxnSpPr/>
            <p:nvPr/>
          </p:nvCxnSpPr>
          <p:spPr>
            <a:xfrm flipV="1">
              <a:off x="7776886" y="4639233"/>
              <a:ext cx="0" cy="282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78FE9-08E3-404E-9466-8611ADCE8C23}"/>
                </a:ext>
              </a:extLst>
            </p:cNvPr>
            <p:cNvGrpSpPr/>
            <p:nvPr/>
          </p:nvGrpSpPr>
          <p:grpSpPr>
            <a:xfrm>
              <a:off x="5945860" y="3574247"/>
              <a:ext cx="3682234" cy="1582238"/>
              <a:chOff x="5945860" y="3574247"/>
              <a:chExt cx="3682234" cy="158223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B9C77D-5707-E54D-A425-9EEB75C2E4DF}"/>
                  </a:ext>
                </a:extLst>
              </p:cNvPr>
              <p:cNvSpPr/>
              <p:nvPr/>
            </p:nvSpPr>
            <p:spPr>
              <a:xfrm>
                <a:off x="5945860" y="4155139"/>
                <a:ext cx="871804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RNN_t-1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243FD4-D77A-3C43-8EB1-BBB03DA506B1}"/>
                  </a:ext>
                </a:extLst>
              </p:cNvPr>
              <p:cNvSpPr/>
              <p:nvPr/>
            </p:nvSpPr>
            <p:spPr>
              <a:xfrm>
                <a:off x="7454157" y="4155139"/>
                <a:ext cx="645459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/>
                  <a:t>RNN_t</a:t>
                </a:r>
                <a:endParaRPr lang="en-US" sz="1200" b="1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9C7037C-CD13-CF40-9161-944EC25197F7}"/>
                  </a:ext>
                </a:extLst>
              </p:cNvPr>
              <p:cNvCxnSpPr/>
              <p:nvPr/>
            </p:nvCxnSpPr>
            <p:spPr>
              <a:xfrm>
                <a:off x="6817663" y="4397186"/>
                <a:ext cx="6364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073416E-6DDA-0441-8ABE-19B586F9E07C}"/>
                  </a:ext>
                </a:extLst>
              </p:cNvPr>
              <p:cNvSpPr/>
              <p:nvPr/>
            </p:nvSpPr>
            <p:spPr>
              <a:xfrm>
                <a:off x="8745075" y="4155139"/>
                <a:ext cx="883019" cy="4840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RNN_t+1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2A2F1F3-A358-5B46-A985-4E12AF185703}"/>
                  </a:ext>
                </a:extLst>
              </p:cNvPr>
              <p:cNvCxnSpPr/>
              <p:nvPr/>
            </p:nvCxnSpPr>
            <p:spPr>
              <a:xfrm>
                <a:off x="8099616" y="4397186"/>
                <a:ext cx="6364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E383DFD-3345-C240-BF21-5D268682BA48}"/>
                  </a:ext>
                </a:extLst>
              </p:cNvPr>
              <p:cNvCxnSpPr/>
              <p:nvPr/>
            </p:nvCxnSpPr>
            <p:spPr>
              <a:xfrm flipV="1">
                <a:off x="7767922" y="3877237"/>
                <a:ext cx="0" cy="2823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17B513-350F-5F47-B633-A4427B8B3747}"/>
                  </a:ext>
                </a:extLst>
              </p:cNvPr>
              <p:cNvSpPr txBox="1"/>
              <p:nvPr/>
            </p:nvSpPr>
            <p:spPr>
              <a:xfrm>
                <a:off x="7611035" y="478715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t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3AA029-F895-D64E-AF5A-4FF6E31FE4BB}"/>
                  </a:ext>
                </a:extLst>
              </p:cNvPr>
              <p:cNvSpPr txBox="1"/>
              <p:nvPr/>
            </p:nvSpPr>
            <p:spPr>
              <a:xfrm>
                <a:off x="7606102" y="357424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t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C8D0B4-9754-F94A-A744-215AC1E1C478}"/>
                  </a:ext>
                </a:extLst>
              </p:cNvPr>
              <p:cNvSpPr txBox="1"/>
              <p:nvPr/>
            </p:nvSpPr>
            <p:spPr>
              <a:xfrm>
                <a:off x="6943168" y="4428567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</a:t>
                </a:r>
                <a:r>
                  <a:rPr lang="en-US" baseline="-25000" dirty="0"/>
                  <a:t>t-1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F20A2E-5DDA-E442-AF0F-9AA1339A6D70}"/>
                  </a:ext>
                </a:extLst>
              </p:cNvPr>
              <p:cNvSpPr txBox="1"/>
              <p:nvPr/>
            </p:nvSpPr>
            <p:spPr>
              <a:xfrm>
                <a:off x="8184775" y="436581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h</a:t>
                </a:r>
                <a:r>
                  <a:rPr lang="en-US" baseline="-25000" dirty="0" err="1"/>
                  <a:t>t</a:t>
                </a:r>
                <a:endParaRPr lang="en-US" dirty="0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A824DB5-8EE6-7D41-A214-086EFFB03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67"/>
          <a:stretch/>
        </p:blipFill>
        <p:spPr>
          <a:xfrm>
            <a:off x="585083" y="839671"/>
            <a:ext cx="1372571" cy="3365548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0439222B-7A0A-6549-97A5-2EB95BC0992F}"/>
              </a:ext>
            </a:extLst>
          </p:cNvPr>
          <p:cNvSpPr/>
          <p:nvPr/>
        </p:nvSpPr>
        <p:spPr>
          <a:xfrm>
            <a:off x="831235" y="4196118"/>
            <a:ext cx="500053" cy="62689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D247E-DC7A-B844-A0E8-2FF64E50C2F9}"/>
              </a:ext>
            </a:extLst>
          </p:cNvPr>
          <p:cNvSpPr txBox="1"/>
          <p:nvPr/>
        </p:nvSpPr>
        <p:spPr>
          <a:xfrm>
            <a:off x="497541" y="430598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unrolling</a:t>
            </a:r>
          </a:p>
        </p:txBody>
      </p:sp>
    </p:spTree>
    <p:extLst>
      <p:ext uri="{BB962C8B-B14F-4D97-AF65-F5344CB8AC3E}">
        <p14:creationId xmlns:p14="http://schemas.microsoft.com/office/powerpoint/2010/main" val="36592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14AE29-F4DE-8C42-8196-44629DAA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292100"/>
            <a:ext cx="11582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FD900-E3DC-544B-9EDC-9B5C105B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4754"/>
            <a:ext cx="12192000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0E857-DE23-7E44-840E-A7EBD41F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7" t="23333" r="23711" b="14524"/>
          <a:stretch/>
        </p:blipFill>
        <p:spPr>
          <a:xfrm>
            <a:off x="343932" y="501640"/>
            <a:ext cx="10866446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760</Words>
  <Application>Microsoft Macintosh PowerPoint</Application>
  <PresentationFormat>Widescreen</PresentationFormat>
  <Paragraphs>137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Deep Learning application for time-series analysis and its application for climate science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Application for Climate Data</vt:lpstr>
      <vt:lpstr>How to deal with spatiotemporal data?</vt:lpstr>
      <vt:lpstr>How to deal with spatiotemporal data?   : ConvLSTM</vt:lpstr>
      <vt:lpstr>Application of ConvLSTM for  hurricane tracking</vt:lpstr>
      <vt:lpstr>Problem Statement: Proposed Model</vt:lpstr>
      <vt:lpstr>Proposed Tracking Model using Conv-LSTM</vt:lpstr>
      <vt:lpstr>Experimental Settings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36</cp:revision>
  <dcterms:created xsi:type="dcterms:W3CDTF">2018-09-24T17:03:53Z</dcterms:created>
  <dcterms:modified xsi:type="dcterms:W3CDTF">2018-10-04T13:32:22Z</dcterms:modified>
</cp:coreProperties>
</file>